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2" r:id="rId2"/>
  </p:sldMasterIdLst>
  <p:notesMasterIdLst>
    <p:notesMasterId r:id="rId10"/>
  </p:notesMasterIdLst>
  <p:sldIdLst>
    <p:sldId id="256" r:id="rId3"/>
    <p:sldId id="297" r:id="rId4"/>
    <p:sldId id="298" r:id="rId5"/>
    <p:sldId id="286" r:id="rId6"/>
    <p:sldId id="304" r:id="rId7"/>
    <p:sldId id="303" r:id="rId8"/>
    <p:sldId id="259" r:id="rId9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585"/>
    <a:srgbClr val="3A8F7E"/>
    <a:srgbClr val="4DBAA2"/>
    <a:srgbClr val="6600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1"/>
    <p:restoredTop sz="95118"/>
  </p:normalViewPr>
  <p:slideViewPr>
    <p:cSldViewPr snapToGrid="0" snapToObjects="1">
      <p:cViewPr varScale="1">
        <p:scale>
          <a:sx n="91" d="100"/>
          <a:sy n="91" d="100"/>
        </p:scale>
        <p:origin x="10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B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37F0C-2D18-478C-A21E-007FFB4B485E}" type="datetimeFigureOut">
              <a:rPr lang="es-BO" smtClean="0"/>
              <a:t>9/1/2022</a:t>
            </a:fld>
            <a:endParaRPr lang="es-B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B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B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B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572182-CC74-41F4-935F-A5EF0A7E6FDD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82971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 NDMA o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Representante</a:t>
            </a:r>
            <a:r>
              <a:rPr lang="en-US" dirty="0"/>
              <a:t>, </a:t>
            </a:r>
            <a:r>
              <a:rPr lang="en-US" dirty="0" err="1"/>
              <a:t>previamenrte</a:t>
            </a:r>
            <a:r>
              <a:rPr lang="en-US" dirty="0"/>
              <a:t> debe ser </a:t>
            </a:r>
            <a:r>
              <a:rPr lang="en-US" dirty="0" err="1"/>
              <a:t>informado</a:t>
            </a:r>
            <a:r>
              <a:rPr lang="en-US" dirty="0"/>
              <a:t> </a:t>
            </a:r>
            <a:r>
              <a:rPr lang="en-US" dirty="0" err="1"/>
              <a:t>sobre</a:t>
            </a:r>
            <a:r>
              <a:rPr lang="en-US" dirty="0"/>
              <a:t> </a:t>
            </a:r>
            <a:r>
              <a:rPr lang="en-US" dirty="0" err="1"/>
              <a:t>Esfera</a:t>
            </a:r>
            <a:r>
              <a:rPr lang="en-US" dirty="0"/>
              <a:t> y </a:t>
            </a:r>
            <a:r>
              <a:rPr lang="en-US" dirty="0" err="1"/>
              <a:t>manifestar</a:t>
            </a:r>
            <a:r>
              <a:rPr lang="en-US" dirty="0"/>
              <a:t> </a:t>
            </a:r>
            <a:r>
              <a:rPr lang="en-US" dirty="0" err="1"/>
              <a:t>compresnion</a:t>
            </a:r>
            <a:r>
              <a:rPr lang="en-US" dirty="0"/>
              <a:t> </a:t>
            </a:r>
            <a:r>
              <a:rPr lang="en-US" dirty="0" err="1"/>
              <a:t>sobre</a:t>
            </a:r>
            <a:r>
              <a:rPr lang="en-US" dirty="0"/>
              <a:t> la </a:t>
            </a:r>
            <a:r>
              <a:rPr lang="en-US" dirty="0" err="1"/>
              <a:t>importancia</a:t>
            </a:r>
            <a:r>
              <a:rPr lang="en-US" dirty="0"/>
              <a:t> de </a:t>
            </a:r>
            <a:r>
              <a:rPr lang="en-US" dirty="0" err="1"/>
              <a:t>Esfera</a:t>
            </a:r>
            <a:r>
              <a:rPr lang="en-US" dirty="0"/>
              <a:t> para </a:t>
            </a:r>
            <a:r>
              <a:rPr lang="en-US" dirty="0" err="1"/>
              <a:t>mejorar</a:t>
            </a:r>
            <a:r>
              <a:rPr lang="en-US" dirty="0"/>
              <a:t> la </a:t>
            </a:r>
            <a:r>
              <a:rPr lang="en-US" dirty="0" err="1"/>
              <a:t>calidad</a:t>
            </a:r>
            <a:r>
              <a:rPr lang="en-US" dirty="0"/>
              <a:t> de la </a:t>
            </a:r>
            <a:r>
              <a:rPr lang="en-US" dirty="0" err="1"/>
              <a:t>respuesta</a:t>
            </a:r>
            <a:r>
              <a:rPr lang="en-US" dirty="0"/>
              <a:t> humanitarian, de </a:t>
            </a:r>
            <a:r>
              <a:rPr lang="en-US" dirty="0" err="1"/>
              <a:t>acueredo</a:t>
            </a:r>
            <a:r>
              <a:rPr lang="en-US" dirty="0"/>
              <a:t> al context </a:t>
            </a:r>
            <a:r>
              <a:rPr lang="en-US" dirty="0" err="1"/>
              <a:t>humanitario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el </a:t>
            </a:r>
            <a:r>
              <a:rPr lang="en-US" dirty="0" err="1"/>
              <a:t>pais</a:t>
            </a:r>
            <a:r>
              <a:rPr lang="en-US" dirty="0"/>
              <a:t>.</a:t>
            </a:r>
            <a:endParaRPr lang="es-B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572182-CC74-41F4-935F-A5EF0A7E6FDD}" type="slidenum">
              <a:rPr lang="es-BO" smtClean="0"/>
              <a:t>2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255755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Marcador de imagen de diapositiva 1">
            <a:extLst>
              <a:ext uri="{FF2B5EF4-FFF2-40B4-BE49-F238E27FC236}">
                <a16:creationId xmlns:a16="http://schemas.microsoft.com/office/drawing/2014/main" id="{02503DBC-DD5F-4E6A-88F0-2A86F5E0EA3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Marcador de notas 2">
            <a:extLst>
              <a:ext uri="{FF2B5EF4-FFF2-40B4-BE49-F238E27FC236}">
                <a16:creationId xmlns:a16="http://schemas.microsoft.com/office/drawing/2014/main" id="{2D4C8021-031A-488E-A98B-A4EFA0DE4AB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S_tradnl" altLang="es-BO"/>
          </a:p>
        </p:txBody>
      </p:sp>
      <p:sp>
        <p:nvSpPr>
          <p:cNvPr id="21508" name="Marcador de número de diapositiva 3">
            <a:extLst>
              <a:ext uri="{FF2B5EF4-FFF2-40B4-BE49-F238E27FC236}">
                <a16:creationId xmlns:a16="http://schemas.microsoft.com/office/drawing/2014/main" id="{D26B1F0F-8F1A-4BA4-BED3-28BD1719EF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29FC96F-25DE-4874-9863-787E170571B7}" type="slidenum">
              <a:rPr kumimoji="0" lang="es-ES_tradnl" altLang="es-B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ES_tradnl" altLang="es-B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Explique</a:t>
            </a:r>
            <a:r>
              <a:rPr lang="en-US" dirty="0"/>
              <a:t> el </a:t>
            </a:r>
            <a:r>
              <a:rPr lang="en-US" dirty="0" err="1"/>
              <a:t>procedimiento</a:t>
            </a:r>
            <a:r>
              <a:rPr lang="en-US" dirty="0"/>
              <a:t> para </a:t>
            </a:r>
            <a:r>
              <a:rPr lang="en-US" dirty="0" err="1"/>
              <a:t>aplicar</a:t>
            </a:r>
            <a:r>
              <a:rPr lang="en-US" dirty="0"/>
              <a:t> el </a:t>
            </a:r>
            <a:r>
              <a:rPr lang="en-US" dirty="0" err="1"/>
              <a:t>Folleto</a:t>
            </a:r>
            <a:r>
              <a:rPr lang="en-US" dirty="0"/>
              <a:t> 1-B y la </a:t>
            </a:r>
            <a:r>
              <a:rPr lang="en-US" dirty="0" err="1"/>
              <a:t>pizarra</a:t>
            </a:r>
            <a:r>
              <a:rPr lang="en-US" dirty="0"/>
              <a:t> </a:t>
            </a:r>
            <a:r>
              <a:rPr lang="en-US" dirty="0" err="1"/>
              <a:t>Jamboard</a:t>
            </a:r>
            <a:r>
              <a:rPr lang="en-US" dirty="0"/>
              <a:t> para </a:t>
            </a:r>
            <a:r>
              <a:rPr lang="en-US" dirty="0" err="1"/>
              <a:t>conocer</a:t>
            </a:r>
            <a:r>
              <a:rPr lang="en-US" dirty="0"/>
              <a:t> las </a:t>
            </a:r>
            <a:r>
              <a:rPr lang="en-US" dirty="0" err="1"/>
              <a:t>expectativas</a:t>
            </a:r>
            <a:r>
              <a:rPr lang="en-US" dirty="0"/>
              <a:t> de los </a:t>
            </a:r>
            <a:r>
              <a:rPr lang="en-US" dirty="0" err="1"/>
              <a:t>participantes</a:t>
            </a:r>
            <a:endParaRPr lang="es-B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572182-CC74-41F4-935F-A5EF0A7E6FDD}" type="slidenum">
              <a:rPr lang="es-BO" smtClean="0"/>
              <a:t>5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668505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Los </a:t>
            </a:r>
            <a:r>
              <a:rPr lang="en-US" dirty="0" err="1"/>
              <a:t>participantes</a:t>
            </a:r>
            <a:r>
              <a:rPr lang="en-US" dirty="0"/>
              <a:t> </a:t>
            </a:r>
            <a:r>
              <a:rPr lang="en-US" dirty="0" err="1"/>
              <a:t>responden</a:t>
            </a:r>
            <a:r>
              <a:rPr lang="en-US" dirty="0"/>
              <a:t> a las </a:t>
            </a:r>
            <a:r>
              <a:rPr lang="en-US" dirty="0" err="1"/>
              <a:t>preguntas</a:t>
            </a:r>
            <a:r>
              <a:rPr lang="en-US" dirty="0"/>
              <a:t> de </a:t>
            </a:r>
            <a:r>
              <a:rPr lang="en-US" dirty="0" err="1"/>
              <a:t>conocimientos</a:t>
            </a:r>
            <a:r>
              <a:rPr lang="en-US" dirty="0"/>
              <a:t> </a:t>
            </a:r>
            <a:r>
              <a:rPr lang="en-US" dirty="0" err="1"/>
              <a:t>previos</a:t>
            </a:r>
            <a:r>
              <a:rPr lang="en-US" dirty="0"/>
              <a:t>, </a:t>
            </a:r>
            <a:r>
              <a:rPr lang="en-US" dirty="0" err="1"/>
              <a:t>mediante</a:t>
            </a:r>
            <a:r>
              <a:rPr lang="en-US" dirty="0"/>
              <a:t> </a:t>
            </a:r>
            <a:r>
              <a:rPr lang="en-US" dirty="0" err="1"/>
              <a:t>Formulario</a:t>
            </a:r>
            <a:endParaRPr lang="es-B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572182-CC74-41F4-935F-A5EF0A7E6FDD}" type="slidenum">
              <a:rPr lang="es-BO" smtClean="0"/>
              <a:t>6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2816276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931CD7-EB86-294D-A124-762B203A6A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ADBDCA8-BF4F-BC43-BE58-B960D610E3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E13D6CB-240C-674F-86FC-9FC0FB4B29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991104-13C8-4695-9BFE-B851111648BB}" type="datetime1">
              <a:rPr lang="es-BO" smtClean="0"/>
              <a:t>9/1/2022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DBEC845-C6A5-9B48-AD5B-7BD366D47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s-BO"/>
              <a:t>Modulo Capacitacion Esfera NDMA A</a:t>
            </a:r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E9BFD2B-35D1-DA41-BDD1-401B6EE33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E60CD5D-6B32-6D47-8E1A-24A211A8FE6A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35998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seño personalizado"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7479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5">
            <a:extLst>
              <a:ext uri="{FF2B5EF4-FFF2-40B4-BE49-F238E27FC236}">
                <a16:creationId xmlns:a16="http://schemas.microsoft.com/office/drawing/2014/main" id="{5F8AF672-D790-4138-9084-83D7CCC6725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762251" y="2503488"/>
            <a:ext cx="1955800" cy="1676400"/>
            <a:chOff x="1230573" y="1890215"/>
            <a:chExt cx="1444388" cy="1650696"/>
          </a:xfrm>
        </p:grpSpPr>
        <p:sp>
          <p:nvSpPr>
            <p:cNvPr id="5" name="Oval 8">
              <a:extLst>
                <a:ext uri="{FF2B5EF4-FFF2-40B4-BE49-F238E27FC236}">
                  <a16:creationId xmlns:a16="http://schemas.microsoft.com/office/drawing/2014/main" id="{8D239680-AFE6-4580-BB96-B30DE845BC3C}"/>
                </a:ext>
              </a:extLst>
            </p:cNvPr>
            <p:cNvSpPr/>
            <p:nvPr/>
          </p:nvSpPr>
          <p:spPr>
            <a:xfrm>
              <a:off x="1230573" y="1890215"/>
              <a:ext cx="1444388" cy="937895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sz="1800" dirty="0"/>
            </a:p>
          </p:txBody>
        </p:sp>
        <p:sp>
          <p:nvSpPr>
            <p:cNvPr id="6" name="Oval 9">
              <a:extLst>
                <a:ext uri="{FF2B5EF4-FFF2-40B4-BE49-F238E27FC236}">
                  <a16:creationId xmlns:a16="http://schemas.microsoft.com/office/drawing/2014/main" id="{03BCD5BE-B212-4A25-82C0-71983809AC71}"/>
                </a:ext>
              </a:extLst>
            </p:cNvPr>
            <p:cNvSpPr/>
            <p:nvPr/>
          </p:nvSpPr>
          <p:spPr>
            <a:xfrm>
              <a:off x="1935571" y="2845305"/>
              <a:ext cx="603392" cy="403295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sz="1800" dirty="0"/>
            </a:p>
          </p:txBody>
        </p:sp>
        <p:sp>
          <p:nvSpPr>
            <p:cNvPr id="7" name="Oval 10">
              <a:extLst>
                <a:ext uri="{FF2B5EF4-FFF2-40B4-BE49-F238E27FC236}">
                  <a16:creationId xmlns:a16="http://schemas.microsoft.com/office/drawing/2014/main" id="{C9F4AE1C-C02B-475E-A84D-337AE51D877B}"/>
                </a:ext>
              </a:extLst>
            </p:cNvPr>
            <p:cNvSpPr/>
            <p:nvPr/>
          </p:nvSpPr>
          <p:spPr>
            <a:xfrm>
              <a:off x="1901181" y="3275174"/>
              <a:ext cx="392361" cy="265737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sz="1800" dirty="0"/>
            </a:p>
          </p:txBody>
        </p:sp>
        <p:sp>
          <p:nvSpPr>
            <p:cNvPr id="8" name="Oval 11">
              <a:extLst>
                <a:ext uri="{FF2B5EF4-FFF2-40B4-BE49-F238E27FC236}">
                  <a16:creationId xmlns:a16="http://schemas.microsoft.com/office/drawing/2014/main" id="{B925E17D-4822-410A-BF63-35FDB84BCF97}"/>
                </a:ext>
              </a:extLst>
            </p:cNvPr>
            <p:cNvSpPr/>
            <p:nvPr/>
          </p:nvSpPr>
          <p:spPr>
            <a:xfrm>
              <a:off x="1633876" y="2395115"/>
              <a:ext cx="620586" cy="401732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sz="1800" dirty="0"/>
            </a:p>
          </p:txBody>
        </p:sp>
      </p:grpSp>
      <p:sp>
        <p:nvSpPr>
          <p:cNvPr id="9" name="Round Same Side Corner Rectangle 12">
            <a:extLst>
              <a:ext uri="{FF2B5EF4-FFF2-40B4-BE49-F238E27FC236}">
                <a16:creationId xmlns:a16="http://schemas.microsoft.com/office/drawing/2014/main" id="{1A70C74C-ED7D-4DD4-93ED-79704FDCB570}"/>
              </a:ext>
            </a:extLst>
          </p:cNvPr>
          <p:cNvSpPr/>
          <p:nvPr/>
        </p:nvSpPr>
        <p:spPr>
          <a:xfrm rot="5400000" flipH="1">
            <a:off x="6943990" y="1005153"/>
            <a:ext cx="3475038" cy="4633383"/>
          </a:xfrm>
          <a:prstGeom prst="round2SameRect">
            <a:avLst>
              <a:gd name="adj1" fmla="val 3122"/>
              <a:gd name="adj2" fmla="val 0"/>
            </a:avLst>
          </a:prstGeom>
          <a:solidFill>
            <a:srgbClr val="003D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sz="1800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465CD4B3-6B60-455E-9D07-229CD67864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101" y="1584326"/>
            <a:ext cx="4593167" cy="344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01664" y="1680882"/>
            <a:ext cx="4795520" cy="1640541"/>
          </a:xfrm>
        </p:spPr>
        <p:txBody>
          <a:bodyPr tIns="0" bIns="0" rtlCol="0">
            <a:noAutofit/>
          </a:bodyPr>
          <a:lstStyle>
            <a:lvl1pPr algn="ct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/>
              <a:t>Clic para editar título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64224" y="3704978"/>
            <a:ext cx="4632960" cy="948735"/>
          </a:xfrm>
        </p:spPr>
        <p:txBody>
          <a:bodyPr tIns="0" bIns="0" rtlCol="0">
            <a:no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91485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>
            <a:extLst>
              <a:ext uri="{FF2B5EF4-FFF2-40B4-BE49-F238E27FC236}">
                <a16:creationId xmlns:a16="http://schemas.microsoft.com/office/drawing/2014/main" id="{956E66BA-EEEB-43CE-B5EB-DFFE5AFD511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52" b="8511"/>
          <a:stretch>
            <a:fillRect/>
          </a:stretch>
        </p:blipFill>
        <p:spPr bwMode="auto">
          <a:xfrm>
            <a:off x="1" y="1"/>
            <a:ext cx="1327151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 rot="5400000">
            <a:off x="5121058" y="-417977"/>
            <a:ext cx="4139473" cy="9091157"/>
          </a:xfrm>
          <a:prstGeom prst="round2SameRect">
            <a:avLst>
              <a:gd name="adj1" fmla="val 3096"/>
              <a:gd name="adj2" fmla="val 0"/>
            </a:avLst>
          </a:prstGeom>
          <a:blipFill dpi="0" rotWithShape="0">
            <a:blip r:embed="rId3" cstate="print"/>
            <a:srcRect/>
            <a:stretch>
              <a:fillRect/>
            </a:stretch>
          </a:blipFill>
          <a:ln>
            <a:noFill/>
          </a:ln>
        </p:spPr>
        <p:txBody>
          <a:bodyPr vert="vert270" rtlCol="0"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GB" noProof="0" dirty="0"/>
              <a:t>Drag picture to placeholder or click icon to add</a:t>
            </a:r>
            <a:endParaRPr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45216" y="441736"/>
            <a:ext cx="9091157" cy="1162050"/>
          </a:xfrm>
        </p:spPr>
        <p:txBody>
          <a:bodyPr tIns="0" bIns="0">
            <a:noAutofit/>
          </a:bodyPr>
          <a:lstStyle>
            <a:lvl1pPr algn="l">
              <a:lnSpc>
                <a:spcPts val="4000"/>
              </a:lnSpc>
              <a:defRPr sz="3600">
                <a:solidFill>
                  <a:srgbClr val="003D76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98340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>
            <a:extLst>
              <a:ext uri="{FF2B5EF4-FFF2-40B4-BE49-F238E27FC236}">
                <a16:creationId xmlns:a16="http://schemas.microsoft.com/office/drawing/2014/main" id="{75EF3878-9BD7-40C8-9A01-290720B1E22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52" b="8511"/>
          <a:stretch>
            <a:fillRect/>
          </a:stretch>
        </p:blipFill>
        <p:spPr bwMode="auto">
          <a:xfrm>
            <a:off x="10606618" y="0"/>
            <a:ext cx="1585383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093" y="224118"/>
            <a:ext cx="8243905" cy="886968"/>
          </a:xfrm>
        </p:spPr>
        <p:txBody>
          <a:bodyPr lIns="45720"/>
          <a:lstStyle/>
          <a:p>
            <a:r>
              <a:rPr lang="en-GB" dirty="0"/>
              <a:t>Click to edit Master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3299" y="1600201"/>
            <a:ext cx="4937760" cy="4525963"/>
          </a:xfrm>
        </p:spPr>
        <p:txBody>
          <a:bodyPr lIns="45720"/>
          <a:lstStyle>
            <a:lvl1pPr>
              <a:defRPr sz="2800"/>
            </a:lvl1pPr>
            <a:lvl2pPr>
              <a:defRPr sz="24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5529" y="1600201"/>
            <a:ext cx="4937760" cy="4525963"/>
          </a:xfrm>
        </p:spPr>
        <p:txBody>
          <a:bodyPr lIns="45720"/>
          <a:lstStyle>
            <a:lvl1pPr>
              <a:defRPr sz="2800"/>
            </a:lvl1pPr>
            <a:lvl2pPr>
              <a:defRPr sz="24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85462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5">
            <a:extLst>
              <a:ext uri="{FF2B5EF4-FFF2-40B4-BE49-F238E27FC236}">
                <a16:creationId xmlns:a16="http://schemas.microsoft.com/office/drawing/2014/main" id="{31BF58BD-4FC8-45B4-B1B9-28F83A44CD2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52" b="8511"/>
          <a:stretch>
            <a:fillRect/>
          </a:stretch>
        </p:blipFill>
        <p:spPr bwMode="auto">
          <a:xfrm>
            <a:off x="10864851" y="1"/>
            <a:ext cx="1327149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6652" y="539879"/>
            <a:ext cx="6400800" cy="886968"/>
          </a:xfrm>
        </p:spPr>
        <p:txBody>
          <a:bodyPr lIns="45720" rtlCol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rgbClr val="005087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02885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2426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304800"/>
            <a:ext cx="6597692" cy="719424"/>
          </a:xfrm>
        </p:spPr>
        <p:txBody>
          <a:bodyPr/>
          <a:lstStyle>
            <a:lvl1pPr algn="l">
              <a:defRPr sz="3600" b="0"/>
            </a:lvl1pPr>
          </a:lstStyle>
          <a:p>
            <a:r>
              <a:rPr lang="en-GB" dirty="0"/>
              <a:t>Click to edit Master 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7484" y="2292825"/>
            <a:ext cx="6612168" cy="41286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1" y="1160463"/>
            <a:ext cx="6597692" cy="9540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0646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>
            <a:extLst>
              <a:ext uri="{FF2B5EF4-FFF2-40B4-BE49-F238E27FC236}">
                <a16:creationId xmlns:a16="http://schemas.microsoft.com/office/drawing/2014/main" id="{E8D9809B-3033-4C89-B46F-5A8CA26FB5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52" b="8511"/>
          <a:stretch>
            <a:fillRect/>
          </a:stretch>
        </p:blipFill>
        <p:spPr bwMode="auto">
          <a:xfrm>
            <a:off x="1" y="0"/>
            <a:ext cx="1267884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4028142" y="1609725"/>
            <a:ext cx="7124700" cy="2281238"/>
          </a:xfrm>
          <a:prstGeom prst="roundRect">
            <a:avLst>
              <a:gd name="adj" fmla="val 3826"/>
            </a:avLst>
          </a:prstGeom>
          <a:noFill/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GB" noProof="0" dirty="0"/>
              <a:t>Drag picture to placeholder or click icon to add</a:t>
            </a:r>
            <a:endParaRPr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1091" y="3904812"/>
            <a:ext cx="7221751" cy="681892"/>
          </a:xfrm>
        </p:spPr>
        <p:txBody>
          <a:bodyPr/>
          <a:lstStyle>
            <a:lvl1pPr algn="l">
              <a:defRPr sz="1800" b="0"/>
            </a:lvl1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1093" y="4586705"/>
            <a:ext cx="7221751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87B1D294-D1DF-4286-9DAC-429356267A8F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latin typeface="News Gothic MT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515AFD86-128B-4BF7-9D09-FA6822A8155F}" type="datetime1">
              <a:rPr lang="es-BO" smtClean="0"/>
              <a:t>9/1/2022</a:t>
            </a:fld>
            <a:endParaRPr lang="en-US" dirty="0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DE43BD5B-C2B6-4450-BE9B-A1233A172D6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09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s-BO"/>
              <a:t>Modulo Capacitacion Esfera NDMA A</a:t>
            </a:r>
            <a:endParaRPr lang="en-US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EB3F919D-F158-404B-9A4E-D7AB726C703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2336800" y="2878139"/>
            <a:ext cx="812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>
                <a:latin typeface="News Gothic MT" panose="020B0504020203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C74C200-73E5-407C-905A-093ABB92A05A}" type="slidenum">
              <a:rPr lang="en-US" altLang="es-BO"/>
              <a:pPr>
                <a:defRPr/>
              </a:pPr>
              <a:t>‹Nº›</a:t>
            </a:fld>
            <a:endParaRPr lang="en-US" altLang="es-BO"/>
          </a:p>
        </p:txBody>
      </p:sp>
    </p:spTree>
    <p:extLst>
      <p:ext uri="{BB962C8B-B14F-4D97-AF65-F5344CB8AC3E}">
        <p14:creationId xmlns:p14="http://schemas.microsoft.com/office/powerpoint/2010/main" val="2510311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4CD83EA6-AA5B-144B-8978-CE5C75F4AEC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19373"/>
            <a:ext cx="12192000" cy="6838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429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D7CA25F5-D881-4F60-9705-845DCCE1E71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685801"/>
            <a:ext cx="10560051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BO"/>
              <a:t>Click to edit Master title style</a:t>
            </a:r>
            <a:endParaRPr lang="es-ES_tradnl" altLang="es-BO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EF0E34B7-573B-421D-B6E4-4926C362CF2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020485" y="2020889"/>
            <a:ext cx="8147049" cy="441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BO"/>
              <a:t>Click to edit Master text styles</a:t>
            </a:r>
          </a:p>
          <a:p>
            <a:pPr lvl="1"/>
            <a:r>
              <a:rPr lang="en-GB" altLang="es-BO"/>
              <a:t>Second level</a:t>
            </a:r>
          </a:p>
          <a:p>
            <a:pPr lvl="2"/>
            <a:r>
              <a:rPr lang="en-GB" altLang="es-BO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5861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003D76"/>
          </a:solidFill>
          <a:latin typeface="+mj-lt"/>
          <a:ea typeface="MS PGothic" pitchFamily="34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D76"/>
          </a:solidFill>
          <a:latin typeface="News Gothic MT" charset="0"/>
          <a:ea typeface="MS PGothic" pitchFamily="34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D76"/>
          </a:solidFill>
          <a:latin typeface="News Gothic MT" charset="0"/>
          <a:ea typeface="MS PGothic" pitchFamily="34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D76"/>
          </a:solidFill>
          <a:latin typeface="News Gothic MT" charset="0"/>
          <a:ea typeface="MS PGothic" pitchFamily="34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3D76"/>
          </a:solidFill>
          <a:latin typeface="News Gothic MT" charset="0"/>
          <a:ea typeface="MS PGothic" pitchFamily="34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003D76"/>
          </a:solidFill>
          <a:latin typeface="News Gothic MT" charset="0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003D76"/>
          </a:solidFill>
          <a:latin typeface="News Gothic MT" charset="0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003D76"/>
          </a:solidFill>
          <a:latin typeface="News Gothic MT" charset="0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003D76"/>
          </a:solidFill>
          <a:latin typeface="News Gothic MT" charset="0"/>
          <a:ea typeface="ＭＳ Ｐゴシック" charset="-128"/>
        </a:defRPr>
      </a:lvl9pPr>
    </p:titleStyle>
    <p:bodyStyle>
      <a:lvl1pPr marL="228600" indent="-228600" algn="l" rtl="0" eaLnBrk="0" fontAlgn="base" hangingPunct="0">
        <a:spcBef>
          <a:spcPts val="1800"/>
        </a:spcBef>
        <a:spcAft>
          <a:spcPct val="0"/>
        </a:spcAft>
        <a:buClr>
          <a:schemeClr val="accent1"/>
        </a:buClr>
        <a:buSzPct val="130000"/>
        <a:buFont typeface="Wingdings" panose="05000000000000000000" pitchFamily="2" charset="2"/>
        <a:buChar char="§"/>
        <a:defRPr sz="2800" kern="1200">
          <a:solidFill>
            <a:srgbClr val="404040"/>
          </a:solidFill>
          <a:latin typeface="+mn-lt"/>
          <a:ea typeface="MS PGothic" pitchFamily="34" charset="-128"/>
          <a:cs typeface="ＭＳ Ｐゴシック" charset="-128"/>
        </a:defRPr>
      </a:lvl1pPr>
      <a:lvl2pPr marL="457200" indent="-22860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130000"/>
        <a:buFont typeface="Wingdings" panose="05000000000000000000" pitchFamily="2" charset="2"/>
        <a:buChar char="§"/>
        <a:defRPr sz="2400" kern="1200">
          <a:solidFill>
            <a:srgbClr val="404040"/>
          </a:solidFill>
          <a:latin typeface="+mn-lt"/>
          <a:ea typeface="MS PGothic" pitchFamily="34" charset="-128"/>
          <a:cs typeface="+mn-cs"/>
        </a:defRPr>
      </a:lvl2pPr>
      <a:lvl3pPr marL="6858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130000"/>
        <a:buFont typeface="Wingdings" panose="05000000000000000000" pitchFamily="2" charset="2"/>
        <a:buChar char="§"/>
        <a:defRPr sz="2000" kern="1200">
          <a:solidFill>
            <a:srgbClr val="404040"/>
          </a:solidFill>
          <a:latin typeface="+mn-lt"/>
          <a:ea typeface="MS PGothic" pitchFamily="34" charset="-128"/>
          <a:cs typeface="+mn-cs"/>
        </a:defRPr>
      </a:lvl3pPr>
      <a:lvl4pPr marL="914400" indent="-22860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130000"/>
        <a:buFont typeface="Wingdings" panose="05000000000000000000" pitchFamily="2" charset="2"/>
        <a:buChar char="§"/>
        <a:defRPr sz="2000" kern="1200">
          <a:solidFill>
            <a:srgbClr val="404040"/>
          </a:solidFill>
          <a:latin typeface="+mn-lt"/>
          <a:ea typeface="MS PGothic" pitchFamily="34" charset="-128"/>
          <a:cs typeface="+mn-cs"/>
        </a:defRPr>
      </a:lvl4pPr>
      <a:lvl5pPr marL="1143000" indent="-22860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130000"/>
        <a:buFont typeface="Wingdings" panose="05000000000000000000" pitchFamily="2" charset="2"/>
        <a:buChar char="§"/>
        <a:defRPr sz="2000" kern="1200">
          <a:solidFill>
            <a:srgbClr val="404040"/>
          </a:solidFill>
          <a:latin typeface="+mn-lt"/>
          <a:ea typeface="MS PGothic" pitchFamily="34" charset="-128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28800" indent="-227013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55813" indent="-227013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49BA084D-783C-C540-B59D-3A1F7E6087C8}"/>
              </a:ext>
            </a:extLst>
          </p:cNvPr>
          <p:cNvSpPr/>
          <p:nvPr/>
        </p:nvSpPr>
        <p:spPr>
          <a:xfrm>
            <a:off x="4372304" y="2589530"/>
            <a:ext cx="7315199" cy="2276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es-BO" sz="3200" b="1" dirty="0">
                <a:ln w="3175">
                  <a:solidFill>
                    <a:sysClr val="windowText" lastClr="000000"/>
                  </a:solidFill>
                  <a:prstDash val="solid"/>
                </a:ln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SESION 01: </a:t>
            </a:r>
          </a:p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es-BO" sz="3200" b="1" dirty="0">
                <a:ln w="3175">
                  <a:solidFill>
                    <a:sysClr val="windowText" lastClr="000000"/>
                  </a:solidFill>
                  <a:prstDash val="solid"/>
                </a:ln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INAUGURACIÓN, PRESENTACIÓN DE OBJETIVOS Y PRESENTACIÓN DE PARTICIPANTES</a:t>
            </a:r>
            <a:endParaRPr lang="es-EC" sz="1600" b="1" i="1" dirty="0">
              <a:solidFill>
                <a:srgbClr val="FFC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78D604B-317B-4EE1-A953-6012FCF8C6A2}"/>
              </a:ext>
            </a:extLst>
          </p:cNvPr>
          <p:cNvSpPr txBox="1"/>
          <p:nvPr/>
        </p:nvSpPr>
        <p:spPr>
          <a:xfrm>
            <a:off x="3941233" y="515007"/>
            <a:ext cx="56231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BO" sz="1800" b="1" i="1" dirty="0">
                <a:solidFill>
                  <a:srgbClr val="00A585"/>
                </a:solidFill>
                <a:effectLst/>
                <a:latin typeface="Arial" panose="020B0604020202020204" pitchFamily="34" charset="0"/>
                <a:ea typeface="Times" panose="02020603050405020304" pitchFamily="18" charset="0"/>
                <a:cs typeface="Arial" panose="020B0604020202020204" pitchFamily="34" charset="0"/>
              </a:rPr>
              <a:t>MÓDULO DE CAPACITACIÓN SOBRE ESFERA, </a:t>
            </a:r>
            <a:endParaRPr lang="es-BO" sz="1800" i="1" dirty="0">
              <a:effectLst/>
              <a:latin typeface="Arial" panose="020B0604020202020204" pitchFamily="34" charset="0"/>
              <a:ea typeface="Times" panose="02020603050405020304" pitchFamily="18" charset="0"/>
              <a:cs typeface="Arial" panose="020B0604020202020204" pitchFamily="34" charset="0"/>
            </a:endParaRPr>
          </a:p>
          <a:p>
            <a:pPr algn="ctr"/>
            <a:r>
              <a:rPr lang="es-BO" sz="1800" b="1" i="1" dirty="0">
                <a:solidFill>
                  <a:srgbClr val="00A585"/>
                </a:solidFill>
                <a:effectLst/>
                <a:latin typeface="Arial" panose="020B0604020202020204" pitchFamily="34" charset="0"/>
                <a:ea typeface="Times" panose="02020603050405020304" pitchFamily="18" charset="0"/>
                <a:cs typeface="Arial" panose="020B0604020202020204" pitchFamily="34" charset="0"/>
              </a:rPr>
              <a:t>PARA AUTORIDADES NACIONALES DE GESTIÓN DE DESASTRES (NDMA</a:t>
            </a:r>
            <a:r>
              <a:rPr lang="es-BO" sz="1800" b="1" dirty="0">
                <a:solidFill>
                  <a:srgbClr val="00A585"/>
                </a:solidFill>
                <a:effectLst/>
                <a:latin typeface="Arial" panose="020B0604020202020204" pitchFamily="34" charset="0"/>
                <a:ea typeface="Times" panose="02020603050405020304" pitchFamily="18" charset="0"/>
                <a:cs typeface="Arial" panose="020B0604020202020204" pitchFamily="34" charset="0"/>
              </a:rPr>
              <a:t>)</a:t>
            </a:r>
          </a:p>
          <a:p>
            <a:pPr algn="ctr"/>
            <a:endParaRPr lang="es-BO" sz="1800" b="1" dirty="0">
              <a:solidFill>
                <a:srgbClr val="00A585"/>
              </a:solidFill>
              <a:effectLst/>
              <a:latin typeface="Arial" panose="020B0604020202020204" pitchFamily="34" charset="0"/>
              <a:ea typeface="Times" panose="02020603050405020304" pitchFamily="18" charset="0"/>
              <a:cs typeface="Arial" panose="020B0604020202020204" pitchFamily="34" charset="0"/>
            </a:endParaRPr>
          </a:p>
          <a:p>
            <a:pPr algn="ctr"/>
            <a:r>
              <a:rPr lang="es-BO" b="1" dirty="0">
                <a:solidFill>
                  <a:srgbClr val="00A585"/>
                </a:solidFill>
                <a:latin typeface="Arial" panose="020B0604020202020204" pitchFamily="34" charset="0"/>
                <a:ea typeface="Times" panose="02020603050405020304" pitchFamily="18" charset="0"/>
                <a:cs typeface="Arial" panose="020B0604020202020204" pitchFamily="34" charset="0"/>
              </a:rPr>
              <a:t>PAQUETE DE CAPACITACIÓN ALTERNATIVA “A”</a:t>
            </a:r>
            <a:endParaRPr lang="es-BO" sz="1800" dirty="0">
              <a:effectLst/>
              <a:latin typeface="Arial" panose="020B0604020202020204" pitchFamily="34" charset="0"/>
              <a:ea typeface="Times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796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1 Imagen">
            <a:extLst>
              <a:ext uri="{FF2B5EF4-FFF2-40B4-BE49-F238E27FC236}">
                <a16:creationId xmlns:a16="http://schemas.microsoft.com/office/drawing/2014/main" id="{7D32E9E7-2D39-45D6-AFFC-D43C1B45D6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589" y="327025"/>
            <a:ext cx="2479675" cy="12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3 CuadroTexto">
            <a:extLst>
              <a:ext uri="{FF2B5EF4-FFF2-40B4-BE49-F238E27FC236}">
                <a16:creationId xmlns:a16="http://schemas.microsoft.com/office/drawing/2014/main" id="{D2AE339F-FCF1-4601-8944-8125B28A98AB}"/>
              </a:ext>
            </a:extLst>
          </p:cNvPr>
          <p:cNvSpPr txBox="1">
            <a:spLocks noChangeArrowheads="1"/>
          </p:cNvSpPr>
          <p:nvPr/>
        </p:nvSpPr>
        <p:spPr bwMode="auto">
          <a:xfrm rot="10800000" flipV="1">
            <a:off x="1612900" y="2611749"/>
            <a:ext cx="8876423" cy="243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s-BO" sz="3600" b="1" dirty="0">
                <a:solidFill>
                  <a:srgbClr val="00A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PRESENTACIÓN DEL CURSO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BO" altLang="es-BO" sz="3200" b="1" dirty="0">
              <a:solidFill>
                <a:srgbClr val="00A58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ClrTx/>
              <a:buSzTx/>
              <a:buAutoNum type="alphaLcParenR"/>
            </a:pPr>
            <a:r>
              <a:rPr lang="es-BO" altLang="es-BO" b="1" dirty="0">
                <a:solidFill>
                  <a:srgbClr val="00A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cargo de la Autoridad Nacional de Gestión de Desastres (NDMA) o su Representante.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ClrTx/>
              <a:buSzTx/>
              <a:buAutoNum type="alphaLcParenR"/>
            </a:pPr>
            <a:r>
              <a:rPr lang="es-BO" altLang="es-BO" b="1" dirty="0">
                <a:solidFill>
                  <a:srgbClr val="00A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Representante de la Institución organizadora</a:t>
            </a:r>
          </a:p>
        </p:txBody>
      </p:sp>
      <p:sp>
        <p:nvSpPr>
          <p:cNvPr id="19461" name="Rectangle 11">
            <a:extLst>
              <a:ext uri="{FF2B5EF4-FFF2-40B4-BE49-F238E27FC236}">
                <a16:creationId xmlns:a16="http://schemas.microsoft.com/office/drawing/2014/main" id="{CBCAEE5E-6CF4-4F08-8A1A-4195105008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BO" altLang="es-BO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2" name="Rectangle 12">
            <a:extLst>
              <a:ext uri="{FF2B5EF4-FFF2-40B4-BE49-F238E27FC236}">
                <a16:creationId xmlns:a16="http://schemas.microsoft.com/office/drawing/2014/main" id="{F69B7342-EA8F-4434-94A2-F452C337D3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354970"/>
            <a:ext cx="245451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BO" altLang="es-BO" sz="1100" dirty="0">
                <a:solidFill>
                  <a:prstClr val="blac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       </a:t>
            </a:r>
            <a:endParaRPr lang="es-BO" altLang="es-BO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3" name="Rectangle 13">
            <a:extLst>
              <a:ext uri="{FF2B5EF4-FFF2-40B4-BE49-F238E27FC236}">
                <a16:creationId xmlns:a16="http://schemas.microsoft.com/office/drawing/2014/main" id="{A5C4346A-57E9-4077-A38F-08DD37760F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764545"/>
            <a:ext cx="321113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 dirty="0">
                <a:solidFill>
                  <a:prstClr val="blac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                         </a:t>
            </a:r>
            <a:r>
              <a:rPr lang="es-ES" altLang="es-BO" sz="1100" b="1" dirty="0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BO" altLang="es-BO" sz="7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BO" altLang="es-BO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4" name="Rectangle 17">
            <a:extLst>
              <a:ext uri="{FF2B5EF4-FFF2-40B4-BE49-F238E27FC236}">
                <a16:creationId xmlns:a16="http://schemas.microsoft.com/office/drawing/2014/main" id="{8981576F-2273-4313-B161-A811980176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BO" altLang="es-BO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5" name="Rectangle 18">
            <a:extLst>
              <a:ext uri="{FF2B5EF4-FFF2-40B4-BE49-F238E27FC236}">
                <a16:creationId xmlns:a16="http://schemas.microsoft.com/office/drawing/2014/main" id="{6FFBD680-C2EB-481D-96A6-B1F93C2FD9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1089025"/>
            <a:ext cx="64801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 b="1" dirty="0">
                <a:solidFill>
                  <a:srgbClr val="254061"/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        </a:t>
            </a:r>
            <a:endParaRPr lang="es-ES" altLang="es-BO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6" name="Rectangle 19">
            <a:extLst>
              <a:ext uri="{FF2B5EF4-FFF2-40B4-BE49-F238E27FC236}">
                <a16:creationId xmlns:a16="http://schemas.microsoft.com/office/drawing/2014/main" id="{B7E10E0E-B643-4368-B668-0D512DFE41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1307" y="1802770"/>
            <a:ext cx="56938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 dirty="0">
                <a:solidFill>
                  <a:prstClr val="blac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</a:t>
            </a:r>
            <a:endParaRPr lang="es-ES" altLang="es-BO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7" name="Rectangle 20">
            <a:extLst>
              <a:ext uri="{FF2B5EF4-FFF2-40B4-BE49-F238E27FC236}">
                <a16:creationId xmlns:a16="http://schemas.microsoft.com/office/drawing/2014/main" id="{F51E6D80-207F-499B-A68E-078B842E7B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5891" y="2544133"/>
            <a:ext cx="80021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 b="1" dirty="0">
                <a:solidFill>
                  <a:srgbClr val="254061"/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                </a:t>
            </a:r>
            <a:endParaRPr lang="es-ES" altLang="es-BO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8" name="Rectangle 21">
            <a:extLst>
              <a:ext uri="{FF2B5EF4-FFF2-40B4-BE49-F238E27FC236}">
                <a16:creationId xmlns:a16="http://schemas.microsoft.com/office/drawing/2014/main" id="{6167580E-9A0A-4F14-B9B1-F1B005BDAF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34141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6858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9144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1600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0574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BO" altLang="es-BO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3">
            <a:extLst>
              <a:ext uri="{FF2B5EF4-FFF2-40B4-BE49-F238E27FC236}">
                <a16:creationId xmlns:a16="http://schemas.microsoft.com/office/drawing/2014/main" id="{8BBE7C61-6074-4387-B043-92D067F4DF73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712913" y="141288"/>
            <a:ext cx="8528050" cy="804862"/>
          </a:xfrm>
        </p:spPr>
        <p:txBody>
          <a:bodyPr/>
          <a:lstStyle/>
          <a:p>
            <a:pPr algn="ctr" eaLnBrk="1" hangingPunct="1"/>
            <a:r>
              <a:rPr lang="en-US" altLang="es-BO" sz="3200" b="1" dirty="0">
                <a:solidFill>
                  <a:srgbClr val="00A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OBJETIVO GENERAL</a:t>
            </a:r>
          </a:p>
        </p:txBody>
      </p:sp>
      <p:sp>
        <p:nvSpPr>
          <p:cNvPr id="8195" name="TextBox 5">
            <a:extLst>
              <a:ext uri="{FF2B5EF4-FFF2-40B4-BE49-F238E27FC236}">
                <a16:creationId xmlns:a16="http://schemas.microsoft.com/office/drawing/2014/main" id="{431F2162-E096-4B27-BA4B-118500EBA1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118" y="1358193"/>
            <a:ext cx="8998392" cy="4401205"/>
          </a:xfrm>
          <a:prstGeom prst="rect">
            <a:avLst/>
          </a:prstGeom>
          <a:solidFill>
            <a:srgbClr val="00A585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eaLnBrk="0" fontAlgn="base" hangingPunct="0">
              <a:spcAft>
                <a:spcPts val="400"/>
              </a:spcAft>
              <a:buClr>
                <a:srgbClr val="749805"/>
              </a:buClr>
              <a:buNone/>
            </a:pPr>
            <a:r>
              <a:rPr lang="es-BO" altLang="es-BO" b="1" i="1" dirty="0">
                <a:solidFill>
                  <a:prstClr val="white"/>
                </a:solidFill>
                <a:latin typeface="Arial" panose="020B0604020202020204" pitchFamily="34" charset="0"/>
                <a:ea typeface="Times" panose="02020603050405020304" pitchFamily="18" charset="0"/>
                <a:cs typeface="Arial" panose="020B0604020202020204" pitchFamily="34" charset="0"/>
              </a:rPr>
              <a:t>“Promover la integración del enfoque humanitario en las acciones de las NDMA, mediante la reflexión sobre los acuerdos y compromisos establecidos en las Normas humanitarias, con el fin de fortalecer el liderazgo de las NDMA en los espacios de coordinación e incidencia humanitaria; incentivando el uso informado y práctico del Manual Esfera y Normas Amigas, para mejorar el monitoreo y evaluación de la preparación, respuesta humanitaria y reconstrucción”.</a:t>
            </a:r>
            <a:endParaRPr lang="es-BO" altLang="es-BO" sz="3600" b="1" i="1" dirty="0">
              <a:solidFill>
                <a:srgbClr val="009900"/>
              </a:solidFill>
              <a:latin typeface="Arial" panose="020B0604020202020204" pitchFamily="34" charset="0"/>
              <a:ea typeface="Times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4" name="Picture 4" descr="Related image">
            <a:extLst>
              <a:ext uri="{FF2B5EF4-FFF2-40B4-BE49-F238E27FC236}">
                <a16:creationId xmlns:a16="http://schemas.microsoft.com/office/drawing/2014/main" id="{23617D39-C26A-4871-B79C-2E9568CF9E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938053" y="1355833"/>
            <a:ext cx="1209070" cy="1209070"/>
          </a:xfrm>
          <a:prstGeom prst="rect">
            <a:avLst/>
          </a:prstGeom>
          <a:noFill/>
        </p:spPr>
      </p:pic>
      <p:pic>
        <p:nvPicPr>
          <p:cNvPr id="5" name="Picture 10" descr="Image result for comprehension icon">
            <a:extLst>
              <a:ext uri="{FF2B5EF4-FFF2-40B4-BE49-F238E27FC236}">
                <a16:creationId xmlns:a16="http://schemas.microsoft.com/office/drawing/2014/main" id="{E995DB15-E450-49AF-BE20-F6A1AA48FE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963075" y="4030568"/>
            <a:ext cx="1219351" cy="121935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6">
            <a:extLst>
              <a:ext uri="{FF2B5EF4-FFF2-40B4-BE49-F238E27FC236}">
                <a16:creationId xmlns:a16="http://schemas.microsoft.com/office/drawing/2014/main" id="{D49D75D5-5C4E-400F-BB82-6678B0932268}"/>
              </a:ext>
            </a:extLst>
          </p:cNvPr>
          <p:cNvSpPr/>
          <p:nvPr/>
        </p:nvSpPr>
        <p:spPr>
          <a:xfrm>
            <a:off x="9462294" y="2743604"/>
            <a:ext cx="2160588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2400" dirty="0">
                <a:ln w="0"/>
                <a:solidFill>
                  <a:srgbClr val="2046A5">
                    <a:lumMod val="75000"/>
                  </a:srgbClr>
                </a:solidFill>
                <a:latin typeface="Arial" charset="0"/>
                <a:ea typeface="MS PGothic" panose="020B0600070205080204" pitchFamily="34" charset="-128"/>
              </a:rPr>
              <a:t>Conocimiento</a:t>
            </a: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F16F0A80-C106-4586-87BB-5DA4BAC83443}"/>
              </a:ext>
            </a:extLst>
          </p:cNvPr>
          <p:cNvSpPr/>
          <p:nvPr/>
        </p:nvSpPr>
        <p:spPr>
          <a:xfrm>
            <a:off x="9540081" y="5612958"/>
            <a:ext cx="20653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584200" hangingPunct="0">
              <a:defRPr/>
            </a:pPr>
            <a:r>
              <a:rPr lang="es-ES" sz="2400" kern="0" dirty="0">
                <a:ln w="0"/>
                <a:solidFill>
                  <a:srgbClr val="006E14"/>
                </a:solidFill>
                <a:latin typeface="Open Sans Regular"/>
                <a:ea typeface="MS PGothic" panose="020B0600070205080204" pitchFamily="34" charset="-128"/>
                <a:sym typeface="Open Sans Regular"/>
              </a:rPr>
              <a:t>Comprensión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6">
            <a:extLst>
              <a:ext uri="{FF2B5EF4-FFF2-40B4-BE49-F238E27FC236}">
                <a16:creationId xmlns:a16="http://schemas.microsoft.com/office/drawing/2014/main" id="{BB8F529B-6247-46CC-9272-E3FF03F133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9364" y="41253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ES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>
            <a:extLst>
              <a:ext uri="{FF2B5EF4-FFF2-40B4-BE49-F238E27FC236}">
                <a16:creationId xmlns:a16="http://schemas.microsoft.com/office/drawing/2014/main" id="{15418646-94AB-4288-A927-57B55535729C}"/>
              </a:ext>
            </a:extLst>
          </p:cNvPr>
          <p:cNvSpPr txBox="1"/>
          <p:nvPr/>
        </p:nvSpPr>
        <p:spPr>
          <a:xfrm>
            <a:off x="429395" y="2030526"/>
            <a:ext cx="652679" cy="29004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wordArtVert"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BO" sz="2800" b="1" dirty="0">
                <a:solidFill>
                  <a:srgbClr val="00A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AD872E13-9B98-4489-8280-3457A1B33D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4768142"/>
              </p:ext>
            </p:extLst>
          </p:nvPr>
        </p:nvGraphicFramePr>
        <p:xfrm>
          <a:off x="1454973" y="6308229"/>
          <a:ext cx="10137936" cy="439992"/>
        </p:xfrm>
        <a:graphic>
          <a:graphicData uri="http://schemas.openxmlformats.org/drawingml/2006/table">
            <a:tbl>
              <a:tblPr firstRow="1" firstCol="1" bandRow="1"/>
              <a:tblGrid>
                <a:gridCol w="1561496">
                  <a:extLst>
                    <a:ext uri="{9D8B030D-6E8A-4147-A177-3AD203B41FA5}">
                      <a16:colId xmlns:a16="http://schemas.microsoft.com/office/drawing/2014/main" val="330531369"/>
                    </a:ext>
                  </a:extLst>
                </a:gridCol>
                <a:gridCol w="2869324">
                  <a:extLst>
                    <a:ext uri="{9D8B030D-6E8A-4147-A177-3AD203B41FA5}">
                      <a16:colId xmlns:a16="http://schemas.microsoft.com/office/drawing/2014/main" val="2766577609"/>
                    </a:ext>
                  </a:extLst>
                </a:gridCol>
                <a:gridCol w="2837793">
                  <a:extLst>
                    <a:ext uri="{9D8B030D-6E8A-4147-A177-3AD203B41FA5}">
                      <a16:colId xmlns:a16="http://schemas.microsoft.com/office/drawing/2014/main" val="1007011887"/>
                    </a:ext>
                  </a:extLst>
                </a:gridCol>
                <a:gridCol w="2869323">
                  <a:extLst>
                    <a:ext uri="{9D8B030D-6E8A-4147-A177-3AD203B41FA5}">
                      <a16:colId xmlns:a16="http://schemas.microsoft.com/office/drawing/2014/main" val="405092905"/>
                    </a:ext>
                  </a:extLst>
                </a:gridCol>
              </a:tblGrid>
              <a:tr h="15582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400" b="1" i="1"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Referencias:</a:t>
                      </a:r>
                      <a:endParaRPr lang="es-B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400" b="1" i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Inauguración, Evaluación y Cierre</a:t>
                      </a:r>
                      <a:endParaRPr lang="es-BO" sz="18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400" b="1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Normas Esfera y Normas Amigas</a:t>
                      </a:r>
                      <a:endParaRPr lang="es-BO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1400" b="1" i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" panose="02020603050405020304" pitchFamily="18" charset="0"/>
                          <a:cs typeface="Arial" panose="020B0604020202020204" pitchFamily="34" charset="0"/>
                        </a:rPr>
                        <a:t>Trabajo realizado por participantes</a:t>
                      </a:r>
                      <a:endParaRPr lang="es-BO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0048659"/>
                  </a:ext>
                </a:extLst>
              </a:tr>
            </a:tbl>
          </a:graphicData>
        </a:graphic>
      </p:graphicFrame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AA4D943B-AFB9-461D-ACEC-936BBAD733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043374"/>
              </p:ext>
            </p:extLst>
          </p:nvPr>
        </p:nvGraphicFramePr>
        <p:xfrm>
          <a:off x="1454973" y="315208"/>
          <a:ext cx="10137936" cy="6490342"/>
        </p:xfrm>
        <a:graphic>
          <a:graphicData uri="http://schemas.openxmlformats.org/drawingml/2006/table">
            <a:tbl>
              <a:tblPr firstRow="1" firstCol="1" bandRow="1"/>
              <a:tblGrid>
                <a:gridCol w="1172613">
                  <a:extLst>
                    <a:ext uri="{9D8B030D-6E8A-4147-A177-3AD203B41FA5}">
                      <a16:colId xmlns:a16="http://schemas.microsoft.com/office/drawing/2014/main" val="3339643148"/>
                    </a:ext>
                  </a:extLst>
                </a:gridCol>
                <a:gridCol w="1240221">
                  <a:extLst>
                    <a:ext uri="{9D8B030D-6E8A-4147-A177-3AD203B41FA5}">
                      <a16:colId xmlns:a16="http://schemas.microsoft.com/office/drawing/2014/main" val="634171323"/>
                    </a:ext>
                  </a:extLst>
                </a:gridCol>
                <a:gridCol w="7725102">
                  <a:extLst>
                    <a:ext uri="{9D8B030D-6E8A-4147-A177-3AD203B41FA5}">
                      <a16:colId xmlns:a16="http://schemas.microsoft.com/office/drawing/2014/main" val="3592870853"/>
                    </a:ext>
                  </a:extLst>
                </a:gridCol>
              </a:tblGrid>
              <a:tr h="4200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Dia</a:t>
                      </a:r>
                      <a:endParaRPr lang="es-BO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54" marR="659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Tiempo</a:t>
                      </a:r>
                      <a:endParaRPr lang="es-BO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(Minutos)</a:t>
                      </a:r>
                      <a:endParaRPr lang="es-BO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54" marR="659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Sesión</a:t>
                      </a:r>
                      <a:endParaRPr lang="es-BO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54" marR="659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1096364"/>
                  </a:ext>
                </a:extLst>
              </a:tr>
              <a:tr h="59261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Dia 1:</a:t>
                      </a:r>
                      <a:endParaRPr lang="es-BO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 Horas</a:t>
                      </a:r>
                      <a:endParaRPr lang="es-BO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(120 Minutos)</a:t>
                      </a:r>
                      <a:endParaRPr lang="es-BO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54" marR="659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40’</a:t>
                      </a:r>
                      <a:endParaRPr lang="es-BO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54" marR="659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Sesión 01: Inauguración, Presentación de objetivos y de Participantes</a:t>
                      </a:r>
                      <a:endParaRPr lang="es-BO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(Identificación de expectativas)</a:t>
                      </a:r>
                      <a:endParaRPr lang="es-BO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54" marR="659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3608630"/>
                  </a:ext>
                </a:extLst>
              </a:tr>
              <a:tr h="906259">
                <a:tc vMerge="1">
                  <a:txBody>
                    <a:bodyPr/>
                    <a:lstStyle/>
                    <a:p>
                      <a:endParaRPr lang="es-B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80‘</a:t>
                      </a:r>
                      <a:endParaRPr lang="es-BO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54" marR="659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Sesión 02: Introducción al Manual Esfera, Normas Minimas de Respuesta Humanitaria</a:t>
                      </a:r>
                      <a:endParaRPr lang="es-BO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(Contexto humanitario vinculado a ODS y Sendai; descripción de Capítulos Esenciales y Capítulos Técnicos y Ejercicios de aplicación de Normas Esfera)</a:t>
                      </a:r>
                      <a:endParaRPr lang="es-BO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54" marR="659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308112"/>
                  </a:ext>
                </a:extLst>
              </a:tr>
              <a:tr h="576916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Dia 2:</a:t>
                      </a:r>
                      <a:endParaRPr lang="es-BO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 Horas</a:t>
                      </a:r>
                      <a:endParaRPr lang="es-BO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(120 Minutos)</a:t>
                      </a:r>
                      <a:endParaRPr lang="es-BO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54" marR="659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40’</a:t>
                      </a:r>
                      <a:endParaRPr lang="es-BO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54" marR="659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Sesión 03: Los Principios de Protección</a:t>
                      </a:r>
                      <a:endParaRPr lang="es-BO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(Describe Enfoques de protección y marco legal y Ejercicios de aplicación)</a:t>
                      </a:r>
                      <a:endParaRPr lang="es-BO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54" marR="659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4551330"/>
                  </a:ext>
                </a:extLst>
              </a:tr>
              <a:tr h="420092">
                <a:tc vMerge="1">
                  <a:txBody>
                    <a:bodyPr/>
                    <a:lstStyle/>
                    <a:p>
                      <a:endParaRPr lang="es-B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20”</a:t>
                      </a:r>
                      <a:endParaRPr lang="es-BO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54" marR="659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Sesión 04: La Norma Humanitaria Esencial</a:t>
                      </a:r>
                      <a:endParaRPr lang="es-BO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(Compromisos, criterios de calidad y Acciones clave)</a:t>
                      </a:r>
                      <a:endParaRPr lang="es-BO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54" marR="659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7316837"/>
                  </a:ext>
                </a:extLst>
              </a:tr>
              <a:tr h="749434">
                <a:tc vMerge="1">
                  <a:txBody>
                    <a:bodyPr/>
                    <a:lstStyle/>
                    <a:p>
                      <a:endParaRPr lang="es-B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35’</a:t>
                      </a:r>
                      <a:endParaRPr lang="es-BO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54" marR="659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Sesión 05: Las Normas Amigas y Complementarias de la Norma Esfera</a:t>
                      </a:r>
                      <a:endParaRPr lang="es-BO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(Describe las Normas Amigas para su aplicación multisectorial)</a:t>
                      </a:r>
                      <a:endParaRPr lang="es-BO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54" marR="659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6837343"/>
                  </a:ext>
                </a:extLst>
              </a:tr>
              <a:tr h="749434">
                <a:tc vMerge="1">
                  <a:txBody>
                    <a:bodyPr/>
                    <a:lstStyle/>
                    <a:p>
                      <a:endParaRPr lang="es-B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25’</a:t>
                      </a:r>
                      <a:endParaRPr lang="es-BO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54" marR="659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Sesión 06: Plan de difusión, Evaluación y Cierre del Curso</a:t>
                      </a:r>
                      <a:endParaRPr lang="es-BO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BO" sz="2000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(Elaboración del Plan de difusión, Evaluación general del Curso y del logro de expectativas)</a:t>
                      </a:r>
                      <a:endParaRPr lang="es-BO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954" marR="6595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745713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1 Imagen">
            <a:extLst>
              <a:ext uri="{FF2B5EF4-FFF2-40B4-BE49-F238E27FC236}">
                <a16:creationId xmlns:a16="http://schemas.microsoft.com/office/drawing/2014/main" id="{88FEFE7B-2216-47EE-869C-2C6089384F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0764" y="366713"/>
            <a:ext cx="3927475" cy="204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3 CuadroTexto">
            <a:extLst>
              <a:ext uri="{FF2B5EF4-FFF2-40B4-BE49-F238E27FC236}">
                <a16:creationId xmlns:a16="http://schemas.microsoft.com/office/drawing/2014/main" id="{7D1331E5-ED65-4591-AB9C-A9E0340F0405}"/>
              </a:ext>
            </a:extLst>
          </p:cNvPr>
          <p:cNvSpPr txBox="1">
            <a:spLocks noChangeArrowheads="1"/>
          </p:cNvSpPr>
          <p:nvPr/>
        </p:nvSpPr>
        <p:spPr bwMode="auto">
          <a:xfrm rot="10800000" flipV="1">
            <a:off x="2990851" y="3360768"/>
            <a:ext cx="5895975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s-BO" sz="32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PRESENTACIÓN DE PARTICIPANTES, EXPECTATIVAS Y CONOCIMIENTOS PRÉVIOS</a:t>
            </a:r>
          </a:p>
        </p:txBody>
      </p:sp>
      <p:sp>
        <p:nvSpPr>
          <p:cNvPr id="26629" name="Rectangle 11">
            <a:extLst>
              <a:ext uri="{FF2B5EF4-FFF2-40B4-BE49-F238E27FC236}">
                <a16:creationId xmlns:a16="http://schemas.microsoft.com/office/drawing/2014/main" id="{6326CE54-17C2-404B-A8F1-27F8CD685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30" name="Rectangle 12">
            <a:extLst>
              <a:ext uri="{FF2B5EF4-FFF2-40B4-BE49-F238E27FC236}">
                <a16:creationId xmlns:a16="http://schemas.microsoft.com/office/drawing/2014/main" id="{514105DA-8E96-4745-8E40-072A797EB1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354970"/>
            <a:ext cx="245451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BO" altLang="es-BO" sz="1100">
                <a:solidFill>
                  <a:prstClr val="blac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       </a:t>
            </a: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31" name="Rectangle 13">
            <a:extLst>
              <a:ext uri="{FF2B5EF4-FFF2-40B4-BE49-F238E27FC236}">
                <a16:creationId xmlns:a16="http://schemas.microsoft.com/office/drawing/2014/main" id="{A6EDCA6C-B15E-49C1-BDE3-C3DD64CA75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764545"/>
            <a:ext cx="321113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>
                <a:solidFill>
                  <a:prstClr val="blac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                         </a:t>
            </a:r>
            <a:r>
              <a:rPr lang="es-ES" altLang="es-BO" sz="1100" b="1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BO" altLang="es-BO" sz="7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32" name="Rectangle 17">
            <a:extLst>
              <a:ext uri="{FF2B5EF4-FFF2-40B4-BE49-F238E27FC236}">
                <a16:creationId xmlns:a16="http://schemas.microsoft.com/office/drawing/2014/main" id="{7EA973DC-4F71-42E9-9B7B-0BAF4580D2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33" name="Rectangle 18">
            <a:extLst>
              <a:ext uri="{FF2B5EF4-FFF2-40B4-BE49-F238E27FC236}">
                <a16:creationId xmlns:a16="http://schemas.microsoft.com/office/drawing/2014/main" id="{CF8049E4-5065-4775-B611-A588534912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1089025"/>
            <a:ext cx="64801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 b="1">
                <a:solidFill>
                  <a:srgbClr val="254061"/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        </a:t>
            </a:r>
            <a:endParaRPr lang="es-ES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34" name="Rectangle 19">
            <a:extLst>
              <a:ext uri="{FF2B5EF4-FFF2-40B4-BE49-F238E27FC236}">
                <a16:creationId xmlns:a16="http://schemas.microsoft.com/office/drawing/2014/main" id="{EC341A40-F131-4D62-83EE-93A434F000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1307" y="1802770"/>
            <a:ext cx="56938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>
                <a:solidFill>
                  <a:prstClr val="blac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</a:t>
            </a:r>
            <a:endParaRPr lang="es-ES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35" name="Rectangle 20">
            <a:extLst>
              <a:ext uri="{FF2B5EF4-FFF2-40B4-BE49-F238E27FC236}">
                <a16:creationId xmlns:a16="http://schemas.microsoft.com/office/drawing/2014/main" id="{AA6798E0-72C2-48FC-B988-F90D51E7F3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5891" y="2544133"/>
            <a:ext cx="80021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 b="1">
                <a:solidFill>
                  <a:srgbClr val="254061"/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                </a:t>
            </a:r>
            <a:endParaRPr lang="es-ES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36" name="Rectangle 21">
            <a:extLst>
              <a:ext uri="{FF2B5EF4-FFF2-40B4-BE49-F238E27FC236}">
                <a16:creationId xmlns:a16="http://schemas.microsoft.com/office/drawing/2014/main" id="{0E79E62C-1AF1-42CE-A46F-8391C773AD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34141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6858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9144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1600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0574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1 Imagen">
            <a:extLst>
              <a:ext uri="{FF2B5EF4-FFF2-40B4-BE49-F238E27FC236}">
                <a16:creationId xmlns:a16="http://schemas.microsoft.com/office/drawing/2014/main" id="{60A51FD8-4D29-494C-8544-D0A544A8AC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1" y="53975"/>
            <a:ext cx="2625725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6">
            <a:extLst>
              <a:ext uri="{FF2B5EF4-FFF2-40B4-BE49-F238E27FC236}">
                <a16:creationId xmlns:a16="http://schemas.microsoft.com/office/drawing/2014/main" id="{559BF018-9BF2-4DBC-B272-49621E76DA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3281" t="25352" r="2208" b="6371"/>
          <a:stretch>
            <a:fillRect/>
          </a:stretch>
        </p:blipFill>
        <p:spPr bwMode="auto">
          <a:xfrm>
            <a:off x="10583477" y="354970"/>
            <a:ext cx="946149" cy="6245527"/>
          </a:xfrm>
          <a:prstGeom prst="rect">
            <a:avLst/>
          </a:prstGeom>
          <a:noFill/>
          <a:ln w="9525" algn="ctr">
            <a:solidFill>
              <a:srgbClr val="37298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2" name="3 CuadroTexto">
            <a:extLst>
              <a:ext uri="{FF2B5EF4-FFF2-40B4-BE49-F238E27FC236}">
                <a16:creationId xmlns:a16="http://schemas.microsoft.com/office/drawing/2014/main" id="{B3D209F6-6BBA-4192-92D9-6C47C896C239}"/>
              </a:ext>
            </a:extLst>
          </p:cNvPr>
          <p:cNvSpPr txBox="1">
            <a:spLocks noChangeArrowheads="1"/>
          </p:cNvSpPr>
          <p:nvPr/>
        </p:nvSpPr>
        <p:spPr bwMode="auto">
          <a:xfrm rot="10800000" flipV="1">
            <a:off x="2092326" y="2706688"/>
            <a:ext cx="7299325" cy="2309812"/>
          </a:xfrm>
          <a:prstGeom prst="rect">
            <a:avLst/>
          </a:prstGeom>
          <a:solidFill>
            <a:srgbClr val="00A585"/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es-BO" sz="4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Diagn</a:t>
            </a:r>
            <a:r>
              <a:rPr lang="es-BO" altLang="es-BO" sz="4800" b="1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ó</a:t>
            </a:r>
            <a:r>
              <a:rPr lang="en-US" altLang="es-BO" sz="4800" b="1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stico</a:t>
            </a:r>
            <a:r>
              <a:rPr lang="en-US" altLang="es-BO" sz="4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altLang="es-BO" sz="4800" b="1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conocimientos</a:t>
            </a:r>
            <a:r>
              <a:rPr lang="en-US" altLang="es-BO" sz="4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s-BO" sz="4800" b="1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prévios</a:t>
            </a:r>
            <a:r>
              <a:rPr lang="en-US" altLang="es-BO" sz="4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(Pre-test)</a:t>
            </a:r>
          </a:p>
        </p:txBody>
      </p:sp>
      <p:sp>
        <p:nvSpPr>
          <p:cNvPr id="27653" name="Rectangle 11">
            <a:extLst>
              <a:ext uri="{FF2B5EF4-FFF2-40B4-BE49-F238E27FC236}">
                <a16:creationId xmlns:a16="http://schemas.microsoft.com/office/drawing/2014/main" id="{03512A93-23F9-4813-8067-76CE6CE58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4" name="Rectangle 12">
            <a:extLst>
              <a:ext uri="{FF2B5EF4-FFF2-40B4-BE49-F238E27FC236}">
                <a16:creationId xmlns:a16="http://schemas.microsoft.com/office/drawing/2014/main" id="{3BDF7FF9-0C45-4245-9AA3-63AFFB9CBF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354970"/>
            <a:ext cx="245451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BO" altLang="es-BO" sz="1100">
                <a:solidFill>
                  <a:prstClr val="blac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       </a:t>
            </a: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5" name="Rectangle 13">
            <a:extLst>
              <a:ext uri="{FF2B5EF4-FFF2-40B4-BE49-F238E27FC236}">
                <a16:creationId xmlns:a16="http://schemas.microsoft.com/office/drawing/2014/main" id="{5BD70BC7-C7BB-442E-B56B-7AD8D9C7FC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764545"/>
            <a:ext cx="321113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>
                <a:solidFill>
                  <a:prstClr val="blac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                                                                   </a:t>
            </a:r>
            <a:r>
              <a:rPr lang="es-ES" altLang="es-BO" sz="1100" b="1">
                <a:solidFill>
                  <a:srgbClr val="254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BO" altLang="es-BO" sz="7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6" name="Rectangle 17">
            <a:extLst>
              <a:ext uri="{FF2B5EF4-FFF2-40B4-BE49-F238E27FC236}">
                <a16:creationId xmlns:a16="http://schemas.microsoft.com/office/drawing/2014/main" id="{911D63FE-2D45-424D-8651-56E9CC9AF3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7" name="Rectangle 18">
            <a:extLst>
              <a:ext uri="{FF2B5EF4-FFF2-40B4-BE49-F238E27FC236}">
                <a16:creationId xmlns:a16="http://schemas.microsoft.com/office/drawing/2014/main" id="{1A0DCAA3-B5F4-47BA-87A3-D0E98F4DFB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1089025"/>
            <a:ext cx="64801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 b="1">
                <a:solidFill>
                  <a:srgbClr val="254061"/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        </a:t>
            </a:r>
            <a:endParaRPr lang="es-ES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8" name="Rectangle 19">
            <a:extLst>
              <a:ext uri="{FF2B5EF4-FFF2-40B4-BE49-F238E27FC236}">
                <a16:creationId xmlns:a16="http://schemas.microsoft.com/office/drawing/2014/main" id="{8C5938C5-C181-4E1A-AF0B-2211B961E1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1307" y="1802770"/>
            <a:ext cx="56938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>
                <a:solidFill>
                  <a:prstClr val="black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    </a:t>
            </a:r>
            <a:endParaRPr lang="es-ES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9" name="Rectangle 20">
            <a:extLst>
              <a:ext uri="{FF2B5EF4-FFF2-40B4-BE49-F238E27FC236}">
                <a16:creationId xmlns:a16="http://schemas.microsoft.com/office/drawing/2014/main" id="{580D6CDD-CAE0-4933-8EAB-11B16E852E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5891" y="2544133"/>
            <a:ext cx="80021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s-ES" altLang="es-BO" sz="1100" b="1">
                <a:solidFill>
                  <a:srgbClr val="254061"/>
                </a:solidFill>
                <a:latin typeface="Arial" panose="020B0604020202020204" pitchFamily="34" charset="0"/>
                <a:cs typeface="Calibri" panose="020F0502020204030204" pitchFamily="34" charset="0"/>
              </a:rPr>
              <a:t>                </a:t>
            </a:r>
            <a:endParaRPr lang="es-ES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60" name="Rectangle 21">
            <a:extLst>
              <a:ext uri="{FF2B5EF4-FFF2-40B4-BE49-F238E27FC236}">
                <a16:creationId xmlns:a16="http://schemas.microsoft.com/office/drawing/2014/main" id="{739F6AB6-9F44-4D71-B074-2EE241D13D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341419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18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8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1pPr>
            <a:lvl2pPr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4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2pPr>
            <a:lvl3pPr marL="6858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3pPr>
            <a:lvl4pPr marL="914400" indent="-228600">
              <a:spcBef>
                <a:spcPts val="600"/>
              </a:spcBef>
              <a:buClr>
                <a:schemeClr val="accent2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4pPr>
            <a:lvl5pPr marL="1143000" indent="-228600">
              <a:spcBef>
                <a:spcPts val="600"/>
              </a:spcBef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5pPr>
            <a:lvl6pPr marL="1600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6pPr>
            <a:lvl7pPr marL="20574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7pPr>
            <a:lvl8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8pPr>
            <a:lvl9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anose="05000000000000000000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panose="020B0504020203020204" pitchFamily="34" charset="0"/>
                <a:ea typeface="MS PGothic" panose="020B0600070205080204" pitchFamily="34" charset="-128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BO" altLang="es-BO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D0877B-5E0E-BA4F-B339-94122147B7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35200"/>
            <a:ext cx="9144000" cy="2387600"/>
          </a:xfrm>
        </p:spPr>
        <p:txBody>
          <a:bodyPr/>
          <a:lstStyle/>
          <a:p>
            <a:r>
              <a:rPr lang="es-ES_tradnl" sz="9600" b="1" i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00A5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13702454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4" id="{0BB89D7D-9300-794C-9024-6ACF7DB6BD4E}" vid="{FFC79561-003E-0B40-97DD-960F4FE649B5}"/>
    </a:ext>
  </a:extLst>
</a:theme>
</file>

<file path=ppt/theme/theme2.xml><?xml version="1.0" encoding="utf-8"?>
<a:theme xmlns:a="http://schemas.openxmlformats.org/drawingml/2006/main" name="Inspiration">
  <a:themeElements>
    <a:clrScheme name="Inspiration">
      <a:dk1>
        <a:sysClr val="windowText" lastClr="000000"/>
      </a:dk1>
      <a:lt1>
        <a:sysClr val="window" lastClr="FFFFFF"/>
      </a:lt1>
      <a:dk2>
        <a:srgbClr val="2F2F26"/>
      </a:dk2>
      <a:lt2>
        <a:srgbClr val="9FA795"/>
      </a:lt2>
      <a:accent1>
        <a:srgbClr val="749805"/>
      </a:accent1>
      <a:accent2>
        <a:srgbClr val="BACC82"/>
      </a:accent2>
      <a:accent3>
        <a:srgbClr val="6E9EC2"/>
      </a:accent3>
      <a:accent4>
        <a:srgbClr val="2046A5"/>
      </a:accent4>
      <a:accent5>
        <a:srgbClr val="5039C6"/>
      </a:accent5>
      <a:accent6>
        <a:srgbClr val="7411D0"/>
      </a:accent6>
      <a:hlink>
        <a:srgbClr val="FFC000"/>
      </a:hlink>
      <a:folHlink>
        <a:srgbClr val="C0C000"/>
      </a:folHlink>
    </a:clrScheme>
    <a:fontScheme name="Inspiration">
      <a:majorFont>
        <a:latin typeface="News Gothic MT"/>
        <a:ea typeface=""/>
        <a:cs typeface=""/>
        <a:font script="Jpan" typeface="メイリオ"/>
      </a:majorFont>
      <a:minorFont>
        <a:latin typeface="News Gothic MT"/>
        <a:ea typeface=""/>
        <a:cs typeface=""/>
        <a:font script="Jpan" typeface="メイリオ"/>
      </a:minorFont>
    </a:fontScheme>
    <a:fmtScheme name="Inspiration">
      <a:fillStyleLst>
        <a:solidFill>
          <a:schemeClr val="phClr"/>
        </a:solidFill>
        <a:gradFill rotWithShape="1">
          <a:gsLst>
            <a:gs pos="25000">
              <a:schemeClr val="phClr">
                <a:tint val="90000"/>
                <a:shade val="100000"/>
                <a:alpha val="90000"/>
                <a:satMod val="150000"/>
              </a:schemeClr>
            </a:gs>
            <a:gs pos="100000">
              <a:schemeClr val="phClr">
                <a:tint val="100000"/>
                <a:shade val="60000"/>
                <a:satMod val="13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0000"/>
                <a:shade val="100000"/>
                <a:alpha val="85000"/>
                <a:satMod val="150000"/>
              </a:schemeClr>
            </a:gs>
            <a:gs pos="33000">
              <a:schemeClr val="phClr">
                <a:tint val="90000"/>
                <a:shade val="100000"/>
                <a:alpha val="95000"/>
                <a:satMod val="130000"/>
              </a:schemeClr>
            </a:gs>
            <a:gs pos="67000">
              <a:schemeClr val="phClr">
                <a:shade val="70000"/>
                <a:satMod val="135000"/>
              </a:schemeClr>
            </a:gs>
            <a:gs pos="100000">
              <a:schemeClr val="phClr">
                <a:shade val="50000"/>
                <a:satMod val="135000"/>
              </a:schemeClr>
            </a:gs>
          </a:gsLst>
          <a:lin ang="13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thickThin" algn="ctr">
          <a:solidFill>
            <a:schemeClr val="phClr"/>
          </a:solidFill>
          <a:prstDash val="solid"/>
        </a:ln>
        <a:ln w="38100" cap="flat" cmpd="thinThick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woPt" dir="tl"/>
          </a:scene3d>
          <a:sp3d extrusionH="12700" prstMaterial="softEdge">
            <a:bevelT w="25400" h="50800"/>
          </a:sp3d>
        </a:effectStyle>
        <a:effectStyle>
          <a:effectLst>
            <a:innerShdw blurRad="50800" dist="25400" dir="2400000">
              <a:srgbClr val="808080">
                <a:alpha val="75000"/>
              </a:srgbClr>
            </a:innerShdw>
            <a:reflection blurRad="38100" stA="26000" endPos="35000" dist="12700" dir="5400000" fadeDir="48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548E345B6D594AAA06BAD71EA843DF" ma:contentTypeVersion="14" ma:contentTypeDescription="Create a new document." ma:contentTypeScope="" ma:versionID="5c062917d836063c078d70675bbb2748">
  <xsd:schema xmlns:xsd="http://www.w3.org/2001/XMLSchema" xmlns:xs="http://www.w3.org/2001/XMLSchema" xmlns:p="http://schemas.microsoft.com/office/2006/metadata/properties" xmlns:ns2="1355b3f0-e072-4ae3-b261-722c43fa6e26" xmlns:ns3="9051fefc-2ea4-4620-a82b-61f19e316bb6" targetNamespace="http://schemas.microsoft.com/office/2006/metadata/properties" ma:root="true" ma:fieldsID="cb267351adbee37905e8c8ceca07b355" ns2:_="" ns3:_="">
    <xsd:import namespace="1355b3f0-e072-4ae3-b261-722c43fa6e26"/>
    <xsd:import namespace="9051fefc-2ea4-4620-a82b-61f19e316b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55b3f0-e072-4ae3-b261-722c43fa6e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État de validation" ma:internalName="_x00c9_tat_x0020_de_x0020_validation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51fefc-2ea4-4620-a82b-61f19e316bb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1355b3f0-e072-4ae3-b261-722c43fa6e26" xsi:nil="true"/>
  </documentManagement>
</p:properties>
</file>

<file path=customXml/itemProps1.xml><?xml version="1.0" encoding="utf-8"?>
<ds:datastoreItem xmlns:ds="http://schemas.openxmlformats.org/officeDocument/2006/customXml" ds:itemID="{A2C137B0-090F-4495-8AFB-5B98D33285BF}"/>
</file>

<file path=customXml/itemProps2.xml><?xml version="1.0" encoding="utf-8"?>
<ds:datastoreItem xmlns:ds="http://schemas.openxmlformats.org/officeDocument/2006/customXml" ds:itemID="{CDAF0F2E-6106-4564-9585-FCC72AAA3362}"/>
</file>

<file path=customXml/itemProps3.xml><?xml version="1.0" encoding="utf-8"?>
<ds:datastoreItem xmlns:ds="http://schemas.openxmlformats.org/officeDocument/2006/customXml" ds:itemID="{A4AE2CA6-1B43-4411-85EB-10AF4BFD5E5C}"/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3185</TotalTime>
  <Words>445</Words>
  <Application>Microsoft Office PowerPoint</Application>
  <PresentationFormat>Panorámica</PresentationFormat>
  <Paragraphs>72</Paragraphs>
  <Slides>7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News Gothic MT</vt:lpstr>
      <vt:lpstr>Open Sans Regular</vt:lpstr>
      <vt:lpstr>Wingdings</vt:lpstr>
      <vt:lpstr>Tema de Office</vt:lpstr>
      <vt:lpstr>Inspiration</vt:lpstr>
      <vt:lpstr>Presentación de PowerPoint</vt:lpstr>
      <vt:lpstr>Presentación de PowerPoint</vt:lpstr>
      <vt:lpstr>2. OBJETIVO GENERAL</vt:lpstr>
      <vt:lpstr>Presentación de PowerPoint</vt:lpstr>
      <vt:lpstr>Presentación de PowerPoint</vt:lpstr>
      <vt:lpstr>Presentación de PowerPoint</vt:lpstr>
      <vt:lpstr>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Cesar A Alvarez S</dc:creator>
  <cp:lastModifiedBy>Martin Villarroel</cp:lastModifiedBy>
  <cp:revision>29</cp:revision>
  <dcterms:created xsi:type="dcterms:W3CDTF">2021-06-17T11:31:18Z</dcterms:created>
  <dcterms:modified xsi:type="dcterms:W3CDTF">2022-01-09T04:39:18Z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0x01010040548E345B6D594AAA06BAD71EA843DF</vt:lpwstr>
  </property>
</Properties>
</file>